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6" r:id="rId4"/>
    <p:sldId id="292" r:id="rId5"/>
    <p:sldId id="297" r:id="rId6"/>
    <p:sldId id="293" r:id="rId7"/>
    <p:sldId id="280" r:id="rId8"/>
    <p:sldId id="263" r:id="rId9"/>
    <p:sldId id="267" r:id="rId10"/>
    <p:sldId id="268" r:id="rId11"/>
    <p:sldId id="294" r:id="rId12"/>
    <p:sldId id="260" r:id="rId13"/>
    <p:sldId id="282" r:id="rId14"/>
    <p:sldId id="277" r:id="rId15"/>
    <p:sldId id="284" r:id="rId16"/>
    <p:sldId id="285" r:id="rId17"/>
    <p:sldId id="288" r:id="rId18"/>
    <p:sldId id="265" r:id="rId19"/>
    <p:sldId id="271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67"/>
    <a:srgbClr val="03EBB9"/>
    <a:srgbClr val="B3EF91"/>
    <a:srgbClr val="8CACF4"/>
    <a:srgbClr val="DF72EA"/>
    <a:srgbClr val="48D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530" autoAdjust="0"/>
  </p:normalViewPr>
  <p:slideViewPr>
    <p:cSldViewPr>
      <p:cViewPr varScale="1">
        <p:scale>
          <a:sx n="46" d="100"/>
          <a:sy n="46" d="100"/>
        </p:scale>
        <p:origin x="4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תשעג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גיליון1!$A$2:$A$6</c:f>
              <c:strCache>
                <c:ptCount val="5"/>
                <c:pt idx="0">
                  <c:v>גיוסים: 100</c:v>
                </c:pt>
                <c:pt idx="1">
                  <c:v>גיוסים: 133</c:v>
                </c:pt>
                <c:pt idx="2">
                  <c:v>גיוסים: 114</c:v>
                </c:pt>
                <c:pt idx="3">
                  <c:v>גיוסים: 114</c:v>
                </c:pt>
                <c:pt idx="4">
                  <c:v>גיוסים: 112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2553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A-40DA-BF7A-C01109E60B67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תשעד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גיליון1!$A$2:$A$6</c:f>
              <c:strCache>
                <c:ptCount val="5"/>
                <c:pt idx="0">
                  <c:v>גיוסים: 100</c:v>
                </c:pt>
                <c:pt idx="1">
                  <c:v>גיוסים: 133</c:v>
                </c:pt>
                <c:pt idx="2">
                  <c:v>גיוסים: 114</c:v>
                </c:pt>
                <c:pt idx="3">
                  <c:v>גיוסים: 114</c:v>
                </c:pt>
                <c:pt idx="4">
                  <c:v>גיוסים: 112</c:v>
                </c:pt>
              </c:strCache>
            </c:strRef>
          </c:cat>
          <c:val>
            <c:numRef>
              <c:f>גיליון1!$C$2:$C$6</c:f>
              <c:numCache>
                <c:formatCode>General</c:formatCode>
                <c:ptCount val="5"/>
                <c:pt idx="0">
                  <c:v>2.4</c:v>
                </c:pt>
                <c:pt idx="1">
                  <c:v>3863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A-40DA-BF7A-C01109E60B67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תשעה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גיליון1!$A$2:$A$6</c:f>
              <c:strCache>
                <c:ptCount val="5"/>
                <c:pt idx="0">
                  <c:v>גיוסים: 100</c:v>
                </c:pt>
                <c:pt idx="1">
                  <c:v>גיוסים: 133</c:v>
                </c:pt>
                <c:pt idx="2">
                  <c:v>גיוסים: 114</c:v>
                </c:pt>
                <c:pt idx="3">
                  <c:v>גיוסים: 114</c:v>
                </c:pt>
                <c:pt idx="4">
                  <c:v>גיוסים: 112</c:v>
                </c:pt>
              </c:strCache>
            </c:strRef>
          </c:cat>
          <c:val>
            <c:numRef>
              <c:f>גיליון1!$D$2:$D$6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4015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A-40DA-BF7A-C01109E60B67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תשעו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גיליון1!$A$2:$A$6</c:f>
              <c:strCache>
                <c:ptCount val="5"/>
                <c:pt idx="0">
                  <c:v>גיוסים: 100</c:v>
                </c:pt>
                <c:pt idx="1">
                  <c:v>גיוסים: 133</c:v>
                </c:pt>
                <c:pt idx="2">
                  <c:v>גיוסים: 114</c:v>
                </c:pt>
                <c:pt idx="3">
                  <c:v>גיוסים: 114</c:v>
                </c:pt>
                <c:pt idx="4">
                  <c:v>גיוסים: 112</c:v>
                </c:pt>
              </c:strCache>
            </c:strRef>
          </c:cat>
          <c:val>
            <c:numRef>
              <c:f>גיליון1!$E$2:$E$6</c:f>
              <c:numCache>
                <c:formatCode>General</c:formatCode>
                <c:ptCount val="5"/>
                <c:pt idx="3">
                  <c:v>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0A-40DA-BF7A-C01109E60B67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תשעז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גיליון1!$A$2:$A$6</c:f>
              <c:strCache>
                <c:ptCount val="5"/>
                <c:pt idx="0">
                  <c:v>גיוסים: 100</c:v>
                </c:pt>
                <c:pt idx="1">
                  <c:v>גיוסים: 133</c:v>
                </c:pt>
                <c:pt idx="2">
                  <c:v>גיוסים: 114</c:v>
                </c:pt>
                <c:pt idx="3">
                  <c:v>גיוסים: 114</c:v>
                </c:pt>
                <c:pt idx="4">
                  <c:v>גיוסים: 112</c:v>
                </c:pt>
              </c:strCache>
            </c:strRef>
          </c:cat>
          <c:val>
            <c:numRef>
              <c:f>גיליון1!$F$2:$F$6</c:f>
              <c:numCache>
                <c:formatCode>General</c:formatCode>
                <c:ptCount val="5"/>
                <c:pt idx="4">
                  <c:v>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0A-40DA-BF7A-C01109E60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620824"/>
        <c:axId val="445623448"/>
      </c:barChart>
      <c:catAx>
        <c:axId val="44562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45623448"/>
        <c:crosses val="autoZero"/>
        <c:auto val="1"/>
        <c:lblAlgn val="ctr"/>
        <c:lblOffset val="100"/>
        <c:noMultiLvlLbl val="0"/>
      </c:catAx>
      <c:valAx>
        <c:axId val="44562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4562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0.1225</cdr:x>
      <cdr:y>0.37835</cdr:y>
    </cdr:from>
    <cdr:to>
      <cdr:x>0.20583</cdr:x>
      <cdr:y>0.47937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869869"/>
          <a:ext cx="685773" cy="499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600" b="1" dirty="0"/>
            <a:t>2553</a:t>
          </a:r>
        </a:p>
      </cdr:txBody>
    </cdr:sp>
  </cdr:relSizeAnchor>
  <cdr:relSizeAnchor xmlns:cdr="http://schemas.openxmlformats.org/drawingml/2006/chartDrawing">
    <cdr:from>
      <cdr:x>0.30556</cdr:x>
      <cdr:y>0.20203</cdr:y>
    </cdr:from>
    <cdr:to>
      <cdr:x>0.38889</cdr:x>
      <cdr:y>0.31989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600" y="914400"/>
          <a:ext cx="685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0.28704</cdr:x>
      <cdr:y>0.20203</cdr:y>
    </cdr:from>
    <cdr:to>
      <cdr:x>0.38889</cdr:x>
      <cdr:y>0.31989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62200" y="914400"/>
          <a:ext cx="838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b="1" dirty="0"/>
        </a:p>
      </cdr:txBody>
    </cdr:sp>
  </cdr:relSizeAnchor>
  <cdr:relSizeAnchor xmlns:cdr="http://schemas.openxmlformats.org/drawingml/2006/chartDrawing">
    <cdr:from>
      <cdr:x>0.30625</cdr:x>
      <cdr:y>0.14246</cdr:y>
    </cdr:from>
    <cdr:to>
      <cdr:x>0.39884</cdr:x>
      <cdr:y>0.26032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280" y="704054"/>
          <a:ext cx="761978" cy="582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600" b="1" dirty="0"/>
            <a:t>3863</a:t>
          </a:r>
        </a:p>
      </cdr:txBody>
    </cdr:sp>
  </cdr:relSizeAnchor>
  <cdr:relSizeAnchor xmlns:cdr="http://schemas.openxmlformats.org/drawingml/2006/chartDrawing">
    <cdr:from>
      <cdr:x>0.47222</cdr:x>
      <cdr:y>0.20203</cdr:y>
    </cdr:from>
    <cdr:to>
      <cdr:x>0.56481</cdr:x>
      <cdr:y>0.30305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86200" y="914400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0.48281</cdr:x>
      <cdr:y>0.13705</cdr:y>
    </cdr:from>
    <cdr:to>
      <cdr:x>0.5754</cdr:x>
      <cdr:y>0.23807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73372" y="677303"/>
          <a:ext cx="761979" cy="499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600" b="1" dirty="0"/>
            <a:t>4015</a:t>
          </a:r>
        </a:p>
      </cdr:txBody>
    </cdr:sp>
  </cdr:relSizeAnchor>
  <cdr:relSizeAnchor xmlns:cdr="http://schemas.openxmlformats.org/drawingml/2006/chartDrawing">
    <cdr:from>
      <cdr:x>0.67429</cdr:x>
      <cdr:y>0.1308</cdr:y>
    </cdr:from>
    <cdr:to>
      <cdr:x>0.76688</cdr:x>
      <cdr:y>0.24866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49157" y="646422"/>
          <a:ext cx="761978" cy="582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600" b="1" dirty="0"/>
            <a:t>4017</a:t>
          </a:r>
        </a:p>
      </cdr:txBody>
    </cdr:sp>
  </cdr:relSizeAnchor>
  <cdr:relSizeAnchor xmlns:cdr="http://schemas.openxmlformats.org/drawingml/2006/chartDrawing">
    <cdr:from>
      <cdr:x>0.84874</cdr:x>
      <cdr:y>0.05642</cdr:y>
    </cdr:from>
    <cdr:to>
      <cdr:x>0.96911</cdr:x>
      <cdr:y>0.17427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84776" y="278858"/>
          <a:ext cx="990597" cy="582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600" b="1" dirty="0"/>
            <a:t>4444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5C0B7C-0414-4AD7-A31F-C229F28ED489}" type="datetimeFigureOut">
              <a:rPr lang="he-IL" smtClean="0"/>
              <a:pPr/>
              <a:t>כ'/אלול/תשע"ז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586B11-F5E9-4556-AA8C-AFE291BD93D7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BF7AE3-666A-4FA2-82F0-45B34A6EAC66}" type="datetimeFigureOut">
              <a:rPr lang="he-IL" smtClean="0"/>
              <a:pPr/>
              <a:t>כ'/אלול/תשע"ז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6626A7-83C0-40C1-813A-DE43B7226FC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נוכחים: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26A7-83C0-40C1-813A-DE43B7226FCB}" type="slidenum">
              <a:rPr lang="he-IL" smtClean="0"/>
              <a:pPr/>
              <a:t>1</a:t>
            </a:fld>
            <a:endParaRPr lang="he-IL" dirty="0"/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26A7-83C0-40C1-813A-DE43B7226FCB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26A7-83C0-40C1-813A-DE43B7226FCB}" type="slidenum">
              <a:rPr lang="he-IL" smtClean="0"/>
              <a:pPr/>
              <a:t>4</a:t>
            </a:fld>
            <a:endParaRPr lang="he-IL" dirty="0"/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26A7-83C0-40C1-813A-DE43B7226FCB}" type="slidenum">
              <a:rPr lang="he-IL" smtClean="0"/>
              <a:pPr/>
              <a:t>5</a:t>
            </a:fld>
            <a:endParaRPr lang="he-IL" dirty="0"/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621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לא להסביר למה אחרים לא טובים</a:t>
            </a:r>
            <a:endParaRPr lang="en-US" sz="1200" dirty="0"/>
          </a:p>
          <a:p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26A7-83C0-40C1-813A-DE43B7226FCB}" type="slidenum">
              <a:rPr lang="he-IL" smtClean="0"/>
              <a:pPr/>
              <a:t>6</a:t>
            </a:fld>
            <a:endParaRPr lang="he-I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200" dirty="0"/>
              <a:t>חשוב להראות רצינות מול בתי הספר</a:t>
            </a:r>
            <a:r>
              <a:rPr lang="he-IL" sz="1200" baseline="0" dirty="0"/>
              <a:t> ולאפשר להם להיערך בהתאם. וגם אם פתאום 5 מכינות מבטלות ביום האחרון- בעייתי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200" baseline="0" dirty="0"/>
              <a:t>לא לצאת גיוס לפני שבדקתם- קרה שמכינאים יצאו לגיוס בשעות לא נכונות, הלכו לגיוס שבוטל, הגיעו למקום לא נכון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200" baseline="0" dirty="0"/>
              <a:t>3. </a:t>
            </a:r>
            <a:endParaRPr lang="he-IL" sz="120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לא להסביר למה אחרים לא טובים</a:t>
            </a:r>
            <a:endParaRPr lang="en-US" sz="1200" dirty="0"/>
          </a:p>
          <a:p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26A7-83C0-40C1-813A-DE43B7226FCB}" type="slidenum">
              <a:rPr lang="he-IL" smtClean="0"/>
              <a:pPr/>
              <a:t>8</a:t>
            </a:fld>
            <a:endParaRPr lang="he-I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David" pitchFamily="34" charset="-79"/>
                <a:cs typeface="David" pitchFamily="34" charset="-79"/>
              </a:rPr>
              <a:t>בחודש הראשון לגיוס אין לרשום בכל צורה שהיא , לרבות בסיום הגיוס, את רשימת המתעניינים. לאחר תקופת ניסיון זו נגדיר את הנוהל בהקשר זה.</a:t>
            </a:r>
            <a:endParaRPr lang="en-US" sz="12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26A7-83C0-40C1-813A-DE43B7226FCB}" type="slidenum">
              <a:rPr lang="he-IL" smtClean="0"/>
              <a:pPr/>
              <a:t>13</a:t>
            </a:fld>
            <a:endParaRPr lang="he-I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B52D-58C9-4253-B0D1-FBC51654097E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39E1-E95A-44B9-9AE9-56246E4272D4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0CA5-CEAB-43F7-974D-683EC1D8B62D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DA81-8516-48B7-A68E-CEAEF8410596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CB9-B6C8-42A5-8941-D623945BC997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125-162E-449B-87F2-478B426FEA0C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E817-E331-45D7-A106-26F68119E554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82A-FA00-4186-87AC-1996557957BD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A1A9-5393-48BA-A2A6-C0B31C9CA6B0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4383-1A83-41AF-9012-1B3A678B9795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E7D5-A3F3-4DAA-9646-69B7A8A1400E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73D2-37A3-4FB9-B7DE-906B3B60FF06}" type="datetime8">
              <a:rPr lang="he-IL" smtClean="0"/>
              <a:pPr/>
              <a:t>11 ספטמבר 17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5D75-F5AF-4AF4-94D9-905E9DD8EE6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ch.carmel.coo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2304256"/>
          </a:xfrm>
        </p:spPr>
        <p:txBody>
          <a:bodyPr anchor="ctr">
            <a:normAutofit/>
          </a:bodyPr>
          <a:lstStyle/>
          <a:p>
            <a:r>
              <a:rPr lang="he-IL" sz="7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ברוכים הבאים</a:t>
            </a:r>
          </a:p>
          <a:p>
            <a:r>
              <a:rPr lang="he-IL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ישיבת פתיחת שנה 13.9.17 </a:t>
            </a:r>
          </a:p>
        </p:txBody>
      </p:sp>
      <p:sp>
        <p:nvSpPr>
          <p:cNvPr id="6" name="מלבן 5"/>
          <p:cNvSpPr/>
          <p:nvPr/>
        </p:nvSpPr>
        <p:spPr>
          <a:xfrm>
            <a:off x="0" y="219731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avid" pitchFamily="34" charset="-79"/>
                <a:cs typeface="David" pitchFamily="34" charset="-79"/>
              </a:rPr>
              <a:t>מטה הגיוס המשותף תשע"ח</a:t>
            </a:r>
          </a:p>
        </p:txBody>
      </p:sp>
      <p:pic>
        <p:nvPicPr>
          <p:cNvPr id="7" name="Picture 2" descr="C:\Users\Tali\Desktop\גיוס משותף\כל מיני\logo_mechinot_h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t="22519" b="19814"/>
          <a:stretch>
            <a:fillRect/>
          </a:stretch>
        </p:blipFill>
        <p:spPr bwMode="auto">
          <a:xfrm>
            <a:off x="2862919" y="332656"/>
            <a:ext cx="3365265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4968552"/>
          </a:xfrm>
        </p:spPr>
        <p:txBody>
          <a:bodyPr>
            <a:normAutofit/>
          </a:bodyPr>
          <a:lstStyle/>
          <a:p>
            <a:r>
              <a:rPr lang="he-IL" sz="1600" dirty="0">
                <a:latin typeface="David" pitchFamily="34" charset="-79"/>
                <a:cs typeface="David" pitchFamily="34" charset="-79"/>
              </a:rPr>
              <a:t>בכל גיוס בשנים האחרונות חייב להיות אחראי גיוס.</a:t>
            </a:r>
          </a:p>
          <a:p>
            <a:r>
              <a:rPr lang="he-IL" sz="1600" dirty="0">
                <a:latin typeface="David" pitchFamily="34" charset="-79"/>
                <a:cs typeface="David" pitchFamily="34" charset="-79"/>
              </a:rPr>
              <a:t>לפני כל גיוס אשלח תדרוך בהתאם ללו"ז שנקבע לגיוס.</a:t>
            </a:r>
          </a:p>
          <a:p>
            <a:r>
              <a:rPr lang="he-IL" sz="1600" dirty="0">
                <a:latin typeface="David" pitchFamily="34" charset="-79"/>
                <a:cs typeface="David" pitchFamily="34" charset="-79"/>
              </a:rPr>
              <a:t>ב'עדכון הגיוסים תשע"ח' תוכלו לראות באילו גיוסים דרוש מרצה ובאילו דרוש מדריך.</a:t>
            </a:r>
          </a:p>
          <a:p>
            <a:r>
              <a:rPr lang="he-IL" sz="1600" u="sng" dirty="0">
                <a:latin typeface="David" pitchFamily="34" charset="-79"/>
                <a:cs typeface="David" pitchFamily="34" charset="-79"/>
              </a:rPr>
              <a:t>מדריך אחראי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- איש צוות (מדריך/רכז) שמרכז את הגיוס (כשאין הרצאה).</a:t>
            </a:r>
          </a:p>
          <a:p>
            <a:r>
              <a:rPr lang="he-IL" sz="1600" u="sng" dirty="0">
                <a:latin typeface="David" pitchFamily="34" charset="-79"/>
                <a:cs typeface="David" pitchFamily="34" charset="-79"/>
              </a:rPr>
              <a:t>מרצה אחראי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- איש צוות (ראש מכינה/מדריך ותיק/ רכז) שמרכז את הגיוס.</a:t>
            </a:r>
          </a:p>
          <a:p>
            <a:pPr lvl="0"/>
            <a:r>
              <a:rPr lang="he-IL" sz="1600" dirty="0">
                <a:latin typeface="David" pitchFamily="34" charset="-79"/>
                <a:cs typeface="David" pitchFamily="34" charset="-79"/>
              </a:rPr>
              <a:t>התנדבות לגיוסים בספטמבר ובכלל</a:t>
            </a:r>
          </a:p>
          <a:p>
            <a:pPr marL="274638" indent="-274638">
              <a:lnSpc>
                <a:spcPct val="150000"/>
              </a:lnSpc>
              <a:buNone/>
            </a:pPr>
            <a:r>
              <a:rPr lang="he-IL" sz="1600" b="1" u="sng" dirty="0">
                <a:solidFill>
                  <a:schemeClr val="accent4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תפקידי האחראי:</a:t>
            </a:r>
          </a:p>
          <a:p>
            <a:r>
              <a:rPr lang="he-IL" sz="1600" b="1" dirty="0">
                <a:latin typeface="David" pitchFamily="34" charset="-79"/>
                <a:cs typeface="David" pitchFamily="34" charset="-79"/>
              </a:rPr>
              <a:t>בשבוע שלפני הגיוס- </a:t>
            </a:r>
          </a:p>
          <a:p>
            <a:pPr lvl="1">
              <a:buFont typeface="Courier New" pitchFamily="49" charset="0"/>
              <a:buChar char="o"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להתקשר לאחראי מטעם בי"ס ולוודא שכל הפרטים שבידינו מדויקים.</a:t>
            </a:r>
          </a:p>
          <a:p>
            <a:pPr lvl="1">
              <a:buFont typeface="Courier New" pitchFamily="49" charset="0"/>
              <a:buChar char="o"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לתאם ציפיות ולהבין איזו אוכלוסיה הולכים לפגוש כדי להכין את המכינאים בהתאם.</a:t>
            </a:r>
          </a:p>
          <a:p>
            <a:r>
              <a:rPr lang="he-IL" sz="1600" b="1" dirty="0">
                <a:latin typeface="David" pitchFamily="34" charset="-79"/>
                <a:cs typeface="David" pitchFamily="34" charset="-79"/>
              </a:rPr>
              <a:t>ביום הגיוס- </a:t>
            </a:r>
          </a:p>
          <a:p>
            <a:pPr lvl="1">
              <a:buFont typeface="Courier New" pitchFamily="49" charset="0"/>
              <a:buChar char="o"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להעביר תדרוך למכינאים בתחילת הגיוס על מה שהולך להיות.</a:t>
            </a:r>
          </a:p>
          <a:p>
            <a:pPr lvl="1">
              <a:buFont typeface="Courier New" pitchFamily="49" charset="0"/>
              <a:buChar char="o"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להיות בקשר עם צוות בי"ס על כל שאלה/ בקשה/בעיה.</a:t>
            </a:r>
          </a:p>
          <a:p>
            <a:pPr lvl="1">
              <a:buFont typeface="Courier New" pitchFamily="49" charset="0"/>
              <a:buChar char="o"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אם יש הרצאה- להתייחס לדגשים שבדף ההנחיות</a:t>
            </a:r>
          </a:p>
          <a:p>
            <a:pPr lvl="1">
              <a:buFont typeface="Courier New" pitchFamily="49" charset="0"/>
              <a:buChar char="o"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אם יש פאנל וזמן למדריך לדבר- להסביר בצורה ממוקדת מה היא מכינה קד"צ.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600" b="1" dirty="0">
                <a:latin typeface="David" pitchFamily="34" charset="-79"/>
                <a:cs typeface="David" pitchFamily="34" charset="-79"/>
              </a:rPr>
              <a:t>אחרי הגיוס- 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מילוי</a:t>
            </a:r>
            <a:r>
              <a:rPr lang="he-IL" sz="1600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טופס משוב שישלח במייל</a:t>
            </a:r>
            <a:endParaRPr lang="he-IL" sz="1600" b="1" dirty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he-IL" sz="1600" dirty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he-IL" sz="1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0" y="-27384"/>
            <a:ext cx="9144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cs typeface="David" pitchFamily="34" charset="-79"/>
              </a:rPr>
              <a:t>תדרוך אחראי גיוס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01208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he-IL" sz="2000" b="1" dirty="0">
                <a:latin typeface="David" pitchFamily="34" charset="-79"/>
                <a:cs typeface="David" pitchFamily="34" charset="-79"/>
              </a:rPr>
              <a:t>כל מכינה מחויבת לאחריות על </a:t>
            </a:r>
            <a:r>
              <a:rPr lang="he-IL" sz="2000" b="1" u="sng" dirty="0">
                <a:latin typeface="David" pitchFamily="34" charset="-79"/>
                <a:cs typeface="David" pitchFamily="34" charset="-79"/>
              </a:rPr>
              <a:t>5</a:t>
            </a:r>
            <a:r>
              <a:rPr lang="he-IL" sz="2000" b="1" dirty="0">
                <a:latin typeface="David" pitchFamily="34" charset="-79"/>
                <a:cs typeface="David" pitchFamily="34" charset="-79"/>
              </a:rPr>
              <a:t> גיוסים מינימום</a:t>
            </a:r>
          </a:p>
          <a:p>
            <a:pPr algn="ctr">
              <a:buNone/>
            </a:pPr>
            <a:r>
              <a:rPr lang="he-IL" sz="2000" b="1" dirty="0">
                <a:latin typeface="David" pitchFamily="34" charset="-79"/>
                <a:cs typeface="David" pitchFamily="34" charset="-79"/>
              </a:rPr>
              <a:t>אם אתם לא יכולים להגיע לגיוס שהתנדבתם ומודיעים בשבוע האחרון- עליכם למצוא מחליף</a:t>
            </a:r>
            <a:endParaRPr lang="en-US" sz="2000" b="1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3" name="מלבן 12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6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35913"/>
            <a:ext cx="918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cs typeface="David" pitchFamily="34" charset="-79"/>
              </a:rPr>
              <a:t>שיטת הרישום החדשה של מועצת המכינות</a:t>
            </a:r>
          </a:p>
        </p:txBody>
      </p:sp>
      <p:grpSp>
        <p:nvGrpSpPr>
          <p:cNvPr id="2" name="קבוצה 7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9" name="מלבן 8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2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מלבן מעוגל 15"/>
          <p:cNvSpPr/>
          <p:nvPr/>
        </p:nvSpPr>
        <p:spPr>
          <a:xfrm>
            <a:off x="251520" y="692696"/>
            <a:ext cx="8640960" cy="374441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he-IL" b="1" dirty="0">
                <a:latin typeface="David" pitchFamily="34" charset="-79"/>
                <a:cs typeface="David" pitchFamily="34" charset="-79"/>
              </a:rPr>
              <a:t>בשנים האחרונות: </a:t>
            </a:r>
          </a:p>
          <a:p>
            <a:pPr>
              <a:buFont typeface="Arial" pitchFamily="34" charset="0"/>
              <a:buChar char="•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מסגרת משופעת 16"/>
          <p:cNvSpPr/>
          <p:nvPr/>
        </p:nvSpPr>
        <p:spPr>
          <a:xfrm>
            <a:off x="5940152" y="908720"/>
            <a:ext cx="2592288" cy="864096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itchFamily="34" charset="-79"/>
                <a:cs typeface="David" pitchFamily="34" charset="-79"/>
              </a:rPr>
              <a:t>נאבדו דפים של מועמדים מגיוסים שלמים</a:t>
            </a:r>
          </a:p>
        </p:txBody>
      </p:sp>
      <p:sp>
        <p:nvSpPr>
          <p:cNvPr id="18" name="מסגרת משופעת 17"/>
          <p:cNvSpPr/>
          <p:nvPr/>
        </p:nvSpPr>
        <p:spPr>
          <a:xfrm>
            <a:off x="3203848" y="1844824"/>
            <a:ext cx="2592288" cy="864096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itchFamily="34" charset="-79"/>
                <a:cs typeface="David" pitchFamily="34" charset="-79"/>
              </a:rPr>
              <a:t>לקח זמן רב להעביר את שמות הנרשמים למכינות</a:t>
            </a:r>
          </a:p>
        </p:txBody>
      </p:sp>
      <p:sp>
        <p:nvSpPr>
          <p:cNvPr id="19" name="מסגרת משופעת 18"/>
          <p:cNvSpPr/>
          <p:nvPr/>
        </p:nvSpPr>
        <p:spPr>
          <a:xfrm>
            <a:off x="467544" y="1052736"/>
            <a:ext cx="2592288" cy="864096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itchFamily="34" charset="-79"/>
                <a:cs typeface="David" pitchFamily="34" charset="-79"/>
              </a:rPr>
              <a:t>העולם הופך ונעשה טכנולוגי</a:t>
            </a:r>
          </a:p>
        </p:txBody>
      </p:sp>
      <p:sp>
        <p:nvSpPr>
          <p:cNvPr id="15" name="מסגרת משופעת 14"/>
          <p:cNvSpPr/>
          <p:nvPr/>
        </p:nvSpPr>
        <p:spPr>
          <a:xfrm>
            <a:off x="6012160" y="2564904"/>
            <a:ext cx="2592288" cy="1152128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itchFamily="34" charset="-79"/>
                <a:cs typeface="David" pitchFamily="34" charset="-79"/>
              </a:rPr>
              <a:t>הרישום למכינות דרך המטה המשותף היה מסורבל</a:t>
            </a:r>
          </a:p>
        </p:txBody>
      </p:sp>
      <p:sp>
        <p:nvSpPr>
          <p:cNvPr id="20" name="מסגרת משופעת 19"/>
          <p:cNvSpPr/>
          <p:nvPr/>
        </p:nvSpPr>
        <p:spPr>
          <a:xfrm>
            <a:off x="467544" y="2636912"/>
            <a:ext cx="2592288" cy="1152128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itchFamily="34" charset="-79"/>
                <a:cs typeface="David" pitchFamily="34" charset="-79"/>
              </a:rPr>
              <a:t>היו מקרים של שימוש בדפים שלא של המטה המשותף לרישום</a:t>
            </a:r>
          </a:p>
        </p:txBody>
      </p:sp>
      <p:sp>
        <p:nvSpPr>
          <p:cNvPr id="21" name="חץ ימינה 20"/>
          <p:cNvSpPr/>
          <p:nvPr/>
        </p:nvSpPr>
        <p:spPr>
          <a:xfrm rot="5400000">
            <a:off x="4211960" y="4545124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עם פינות אלכסוניות חתוכות 21"/>
          <p:cNvSpPr/>
          <p:nvPr/>
        </p:nvSpPr>
        <p:spPr>
          <a:xfrm>
            <a:off x="2483768" y="5301208"/>
            <a:ext cx="4104456" cy="576064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dirty="0">
                <a:latin typeface="David" pitchFamily="34" charset="-79"/>
                <a:cs typeface="David" pitchFamily="34" charset="-79"/>
                <a:hlinkClick r:id="rId3"/>
              </a:rPr>
              <a:t>קישור למסמך הרישום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שיטת הרישום החדשה של מועצת המכינות</a:t>
            </a:r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980728"/>
            <a:ext cx="8682168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מאפשר רישום אלקטרוני בזמן אמת בגיוסים/ בזמן הפרטי של כל מתעניין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בגיוסים: רישום בטאבלטים במקום דפי הרשמה- באחריות רשמים של המועצה.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לכל מכינה הרשאה לחלק הרלוונטי לה (מתעניינים+ מידע) ויתאפשר מעקב על סטטוס הנרשמים, שינוי סטאטוס, גזירת נתונים לטבלת אקסל.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1800" u="sng" dirty="0">
                <a:latin typeface="David" pitchFamily="34" charset="-79"/>
                <a:cs typeface="David" pitchFamily="34" charset="-79"/>
              </a:rPr>
              <a:t>מסמך הרישום מספק: 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מידע קצר על כל מכינה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אפשרות לרישום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פרטים על המועמדים</a:t>
            </a:r>
          </a:p>
          <a:p>
            <a:pPr>
              <a:lnSpc>
                <a:spcPct val="150000"/>
              </a:lnSpc>
            </a:pPr>
            <a:r>
              <a:rPr lang="he-IL" sz="1800" u="sng" dirty="0">
                <a:latin typeface="David" pitchFamily="34" charset="-79"/>
                <a:cs typeface="David" pitchFamily="34" charset="-79"/>
              </a:rPr>
              <a:t>תפקיד הרשם: 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לתפעל את הטאבלטים במהלך הגיוס ולתדרך את המכינאים כיצד לתפעלו.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להביא את הטאבלטים לגיוסים ולהיות אחראי לשלמותם לאורך כל הגיוס.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להביא דפי רישום לגיבוי.</a:t>
            </a:r>
          </a:p>
          <a:p>
            <a:endParaRPr lang="he-IL" dirty="0">
              <a:solidFill>
                <a:srgbClr val="0070C0"/>
              </a:solidFill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2" name="מלבן 11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7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מלבן מעוגל 10"/>
          <p:cNvSpPr/>
          <p:nvPr/>
        </p:nvSpPr>
        <p:spPr>
          <a:xfrm>
            <a:off x="395536" y="2996952"/>
            <a:ext cx="187220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200" b="1" dirty="0">
                <a:latin typeface="David" pitchFamily="34" charset="-79"/>
                <a:cs typeface="David" pitchFamily="34" charset="-79"/>
              </a:rPr>
              <a:t>עזרו לנו למצוא רשמים !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he-IL" sz="1700" dirty="0">
                <a:latin typeface="David" pitchFamily="34" charset="-79"/>
                <a:cs typeface="David" pitchFamily="34" charset="-79"/>
              </a:rPr>
              <a:t>ההרשמה השנה לגיוס המשותף תעשה </a:t>
            </a:r>
            <a:r>
              <a:rPr lang="he-IL" sz="1700" b="1" dirty="0">
                <a:latin typeface="David" pitchFamily="34" charset="-79"/>
                <a:cs typeface="David" pitchFamily="34" charset="-79"/>
              </a:rPr>
              <a:t>רק</a:t>
            </a:r>
            <a:r>
              <a:rPr lang="he-IL" sz="1700" dirty="0">
                <a:latin typeface="David" pitchFamily="34" charset="-79"/>
                <a:cs typeface="David" pitchFamily="34" charset="-79"/>
              </a:rPr>
              <a:t> דרך אתר מועצת המכינות- באמצעות הטאבלטים</a:t>
            </a:r>
            <a:endParaRPr lang="en-US" sz="1700" dirty="0">
              <a:latin typeface="David" pitchFamily="34" charset="-79"/>
              <a:cs typeface="David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he-IL" sz="1700" dirty="0">
                <a:latin typeface="David" pitchFamily="34" charset="-79"/>
                <a:cs typeface="David" pitchFamily="34" charset="-79"/>
              </a:rPr>
              <a:t>בכל גיוס יהיו 'עמדות הרשמה' – בה יתופעלו הטאבלטים של הרישום.</a:t>
            </a:r>
          </a:p>
          <a:p>
            <a:pPr>
              <a:lnSpc>
                <a:spcPct val="150000"/>
              </a:lnSpc>
            </a:pPr>
            <a:r>
              <a:rPr lang="he-IL" sz="1700" dirty="0">
                <a:latin typeface="David" pitchFamily="34" charset="-79"/>
                <a:cs typeface="David" pitchFamily="34" charset="-79"/>
              </a:rPr>
              <a:t>חשוב להסביר לתלמידים כיצד להירשם</a:t>
            </a:r>
            <a:endParaRPr lang="en-US" sz="1700" dirty="0">
              <a:latin typeface="David" pitchFamily="34" charset="-79"/>
              <a:cs typeface="David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he-IL" sz="1700" dirty="0">
                <a:latin typeface="David" pitchFamily="34" charset="-79"/>
                <a:cs typeface="David" pitchFamily="34" charset="-79"/>
              </a:rPr>
              <a:t>בנוסף לדוכן ההרשמה, כל מכינה תעמיד דוכן בו היא תמסור פרטים על המכינה שלה ותענה על שאלות</a:t>
            </a:r>
            <a:r>
              <a:rPr lang="he-IL" sz="1700" b="1" dirty="0">
                <a:latin typeface="David" pitchFamily="34" charset="-79"/>
                <a:cs typeface="David" pitchFamily="34" charset="-79"/>
              </a:rPr>
              <a:t>.</a:t>
            </a:r>
            <a:endParaRPr lang="en-US" sz="1700" dirty="0">
              <a:latin typeface="David" pitchFamily="34" charset="-79"/>
              <a:cs typeface="David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he-IL" sz="1700" dirty="0">
                <a:latin typeface="David" pitchFamily="34" charset="-79"/>
                <a:cs typeface="David" pitchFamily="34" charset="-79"/>
              </a:rPr>
              <a:t>כדי לספק מידע על המכינות יחולקו </a:t>
            </a:r>
            <a:r>
              <a:rPr lang="he-IL" sz="1700" b="1" dirty="0">
                <a:latin typeface="David" pitchFamily="34" charset="-79"/>
                <a:cs typeface="David" pitchFamily="34" charset="-79"/>
              </a:rPr>
              <a:t>דפי מידע </a:t>
            </a:r>
            <a:r>
              <a:rPr lang="he-IL" sz="1700" dirty="0">
                <a:latin typeface="David" pitchFamily="34" charset="-79"/>
                <a:cs typeface="David" pitchFamily="34" charset="-79"/>
              </a:rPr>
              <a:t>עם הסבר של כמה שורות על כל מכינה, שאותם יביא לגיוס הרשם. </a:t>
            </a:r>
            <a:endParaRPr lang="en-US" sz="17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1700" b="1" u="sng" dirty="0">
                <a:latin typeface="David" pitchFamily="34" charset="-79"/>
                <a:cs typeface="David" pitchFamily="34" charset="-79"/>
              </a:rPr>
              <a:t>אסור לערוך הרשמה בדוכן המכינה או הרשמה עצמאית שלא דרך מערך הגיוס המשותף, בכל דרך שהיא!</a:t>
            </a:r>
            <a:endParaRPr lang="he-IL" sz="17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1700" dirty="0">
                <a:latin typeface="David" pitchFamily="34" charset="-79"/>
                <a:cs typeface="David" pitchFamily="34" charset="-79"/>
              </a:rPr>
              <a:t>להפנות את התלמידים לאתר האינטרנט שלנו : </a:t>
            </a:r>
            <a:r>
              <a:rPr lang="en-US" sz="1700" dirty="0">
                <a:latin typeface="David" pitchFamily="34" charset="-79"/>
                <a:cs typeface="David" pitchFamily="34" charset="-79"/>
              </a:rPr>
              <a:t>Mechinot.org.il</a:t>
            </a:r>
            <a:endParaRPr lang="he-IL" sz="17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1700" dirty="0">
                <a:latin typeface="David" pitchFamily="34" charset="-79"/>
                <a:cs typeface="David" pitchFamily="34" charset="-79"/>
              </a:rPr>
              <a:t>האתר בתהליכי פיתוח וצריך לשרת אתכם! נצטרך את המשוב וההערות שלכם על מנת להתייעל.</a:t>
            </a:r>
            <a:endParaRPr lang="en-US" sz="17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endParaRPr lang="he-IL" sz="17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None/>
            </a:pPr>
            <a:endParaRPr lang="he-IL" sz="17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35913"/>
            <a:ext cx="918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cs typeface="David" pitchFamily="34" charset="-79"/>
              </a:rPr>
              <a:t>שיטת הרישום של מועצת המכינות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9" name="מלבן 8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2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עם איזה קבצים אנחנו עובדים?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4" y="836712"/>
            <a:ext cx="7746064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אתר המכינות הקדם צבאיות: </a:t>
            </a:r>
            <a:r>
              <a:rPr lang="en-US" sz="2200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Mechinot.org.il</a:t>
            </a:r>
            <a:endParaRPr lang="he-IL" sz="22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עדכון גיוסים ב-</a:t>
            </a:r>
            <a:r>
              <a:rPr lang="en-US" sz="2200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Google Drive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>
                <a:latin typeface="David" pitchFamily="34" charset="-79"/>
                <a:cs typeface="David" pitchFamily="34" charset="-79"/>
              </a:rPr>
              <a:t>הגעה לגיוסים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>
                <a:latin typeface="David" pitchFamily="34" charset="-79"/>
                <a:cs typeface="David" pitchFamily="34" charset="-79"/>
              </a:rPr>
              <a:t>אחראי גיוס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>
                <a:latin typeface="David" pitchFamily="34" charset="-79"/>
                <a:cs typeface="David" pitchFamily="34" charset="-79"/>
              </a:rPr>
              <a:t>פרטים על הגיוס</a:t>
            </a:r>
          </a:p>
          <a:p>
            <a:pPr>
              <a:lnSpc>
                <a:spcPct val="150000"/>
              </a:lnSpc>
            </a:pPr>
            <a:r>
              <a:rPr lang="he-IL" sz="2200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משוב אלקטרוני לאחראים על הגיוס</a:t>
            </a:r>
          </a:p>
          <a:p>
            <a:endParaRPr lang="he-IL" dirty="0">
              <a:solidFill>
                <a:srgbClr val="0070C0"/>
              </a:solidFill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0" name="מלבן 9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2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4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מציין מיקום תוכן 4" descr="דרך לדרייב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980728"/>
            <a:ext cx="9144000" cy="4968552"/>
          </a:xfrm>
        </p:spPr>
      </p:pic>
      <p:sp>
        <p:nvSpPr>
          <p:cNvPr id="7" name="מלבן עם פינות אלכסוניות חתוכות 6"/>
          <p:cNvSpPr/>
          <p:nvPr/>
        </p:nvSpPr>
        <p:spPr>
          <a:xfrm>
            <a:off x="6516216" y="116632"/>
            <a:ext cx="2627784" cy="54868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N Bilbo" pitchFamily="2" charset="-79"/>
                <a:cs typeface="BN Bilbo" pitchFamily="2" charset="-79"/>
              </a:rPr>
              <a:t>עדכון גיוסים</a:t>
            </a: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cs typeface="David" pitchFamily="34" charset="-79"/>
              </a:rPr>
              <a:t>איך מגיעים?</a:t>
            </a:r>
          </a:p>
        </p:txBody>
      </p:sp>
      <p:pic>
        <p:nvPicPr>
          <p:cNvPr id="12" name="תמונה 11" descr="דרך לדרייב2.png"/>
          <p:cNvPicPr>
            <a:picLocks noChangeAspect="1"/>
          </p:cNvPicPr>
          <p:nvPr/>
        </p:nvPicPr>
        <p:blipFill>
          <a:blip r:embed="rId3" cstate="print"/>
          <a:srcRect b="1406"/>
          <a:stretch>
            <a:fillRect/>
          </a:stretch>
        </p:blipFill>
        <p:spPr>
          <a:xfrm>
            <a:off x="0" y="1772815"/>
            <a:ext cx="3208885" cy="4118849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 flipH="1">
            <a:off x="3059832" y="4581128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2195736" y="155679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אליפסה 14"/>
          <p:cNvSpPr/>
          <p:nvPr/>
        </p:nvSpPr>
        <p:spPr>
          <a:xfrm>
            <a:off x="1187624" y="1340768"/>
            <a:ext cx="576064" cy="43204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6" name="קבוצה 15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7" name="מלבן 16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20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מציין מיקום תוכן 25" descr="תמונה עדכון גיוסים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25"/>
          <a:stretch>
            <a:fillRect/>
          </a:stretch>
        </p:blipFill>
        <p:spPr>
          <a:xfrm>
            <a:off x="0" y="980728"/>
            <a:ext cx="9144000" cy="4896544"/>
          </a:xfrm>
        </p:spPr>
      </p:pic>
      <p:sp>
        <p:nvSpPr>
          <p:cNvPr id="14" name="מלבן עם פינות אלכסוניות חתוכות 13"/>
          <p:cNvSpPr/>
          <p:nvPr/>
        </p:nvSpPr>
        <p:spPr>
          <a:xfrm>
            <a:off x="3779912" y="116632"/>
            <a:ext cx="5364088" cy="54868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N Bilbo" pitchFamily="2" charset="-79"/>
                <a:cs typeface="BN Bilbo" pitchFamily="2" charset="-79"/>
              </a:rPr>
              <a:t>עדכון גיוסים- "טבלת גיוסים תשע"ח"</a:t>
            </a:r>
          </a:p>
        </p:txBody>
      </p:sp>
      <p:cxnSp>
        <p:nvCxnSpPr>
          <p:cNvPr id="15" name="מחבר חץ ישר 14"/>
          <p:cNvCxnSpPr/>
          <p:nvPr/>
        </p:nvCxnSpPr>
        <p:spPr>
          <a:xfrm>
            <a:off x="971600" y="458112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קבוצה 8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0" name="מלבן 9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2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6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מציין מיקום תוכן 14" descr="משוב אחראים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818" t="1128"/>
          <a:stretch>
            <a:fillRect/>
          </a:stretch>
        </p:blipFill>
        <p:spPr>
          <a:xfrm>
            <a:off x="179512" y="764704"/>
            <a:ext cx="432048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מציין מיקום תוכן 13" descr="משוב אחראים1.png"/>
          <p:cNvPicPr>
            <a:picLocks noChangeAspect="1"/>
          </p:cNvPicPr>
          <p:nvPr/>
        </p:nvPicPr>
        <p:blipFill>
          <a:blip r:embed="rId3" cstate="print"/>
          <a:srcRect t="1116" r="4190"/>
          <a:stretch>
            <a:fillRect/>
          </a:stretch>
        </p:blipFill>
        <p:spPr>
          <a:xfrm>
            <a:off x="4716016" y="764704"/>
            <a:ext cx="4248472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מלבן עם פינות אלכסוניות חתוכות 13"/>
          <p:cNvSpPr/>
          <p:nvPr/>
        </p:nvSpPr>
        <p:spPr>
          <a:xfrm>
            <a:off x="6660232" y="116632"/>
            <a:ext cx="2483768" cy="54868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N Bilbo" pitchFamily="2" charset="-79"/>
                <a:cs typeface="BN Bilbo" pitchFamily="2" charset="-79"/>
              </a:rPr>
              <a:t>משוב לאחראים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1" name="מלבן 10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7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07704" y="4005064"/>
            <a:ext cx="2234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avid" pitchFamily="34" charset="-79"/>
                <a:cs typeface="David" pitchFamily="34" charset="-79"/>
              </a:rPr>
              <a:t>הבהרות</a:t>
            </a:r>
            <a:endParaRPr lang="he-IL" sz="5400" b="1" cap="none" spc="0" dirty="0">
              <a:ln w="24500" cmpd="dbl">
                <a:noFill/>
                <a:prstDash val="solid"/>
                <a:miter lim="800000"/>
              </a:ln>
              <a:gradFill>
                <a:gsLst>
                  <a:gs pos="10000">
                    <a:srgbClr val="92D050"/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137518"/>
            <a:ext cx="2088232" cy="92333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הערות</a:t>
            </a:r>
            <a:endParaRPr lang="he-IL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492896"/>
            <a:ext cx="2088232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e-IL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avid" pitchFamily="34" charset="-79"/>
                <a:cs typeface="David" pitchFamily="34" charset="-79"/>
              </a:rPr>
              <a:t>שאלות</a:t>
            </a:r>
            <a:endParaRPr lang="he-IL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3" name="מלבן 12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6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2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2352" y="404664"/>
            <a:ext cx="7498080" cy="4320480"/>
          </a:xfrm>
        </p:spPr>
        <p:txBody>
          <a:bodyPr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he-IL" sz="7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avid" pitchFamily="34" charset="-79"/>
                <a:ea typeface="+mn-ea"/>
                <a:cs typeface="David" pitchFamily="34" charset="-79"/>
              </a:rPr>
              <a:t>שתהיה שנה </a:t>
            </a:r>
            <a:br>
              <a:rPr lang="he-IL" sz="7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7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avid" pitchFamily="34" charset="-79"/>
                <a:ea typeface="+mn-ea"/>
                <a:cs typeface="David" pitchFamily="34" charset="-79"/>
              </a:rPr>
              <a:t>מוצלחת לכולם!!!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929198"/>
            <a:ext cx="2605398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avid" pitchFamily="34" charset="-79"/>
                <a:cs typeface="David" pitchFamily="34" charset="-79"/>
              </a:rPr>
              <a:t>יערה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avid" pitchFamily="34" charset="-79"/>
                <a:cs typeface="David" pitchFamily="34" charset="-79"/>
              </a:rPr>
              <a:t>050-2577525</a:t>
            </a:r>
            <a:endParaRPr lang="he-IL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8" name="מלבן 7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2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162880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7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cs typeface="David" pitchFamily="34" charset="-79"/>
              </a:rPr>
              <a:t>סקירה היסטורית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286571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5000" b="1" cap="all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David" pitchFamily="34" charset="-79"/>
                <a:cs typeface="David" pitchFamily="34" charset="-79"/>
              </a:rPr>
              <a:t>יוס אלדר</a:t>
            </a:r>
          </a:p>
          <a:p>
            <a:pPr algn="ctr"/>
            <a:r>
              <a:rPr lang="he-IL" sz="5000" b="1" cap="all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David" pitchFamily="34" charset="-79"/>
                <a:cs typeface="David" pitchFamily="34" charset="-79"/>
              </a:rPr>
              <a:t>מועצת המכינות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 flipH="1">
            <a:off x="-854075" y="704850"/>
            <a:ext cx="2336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קבוצה 18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3" name="מלבן 12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4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6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David" pitchFamily="34" charset="-79"/>
                <a:ea typeface="+mn-ea"/>
                <a:cs typeface="David" pitchFamily="34" charset="-79"/>
              </a:rPr>
              <a:t>עיקרי</a:t>
            </a:r>
            <a:r>
              <a:rPr lang="he-IL" sz="4000" dirty="0"/>
              <a:t> </a:t>
            </a:r>
            <a:r>
              <a:rPr lang="he-IL" sz="4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David" pitchFamily="34" charset="-79"/>
                <a:ea typeface="+mn-ea"/>
                <a:cs typeface="David" pitchFamily="34" charset="-79"/>
              </a:rPr>
              <a:t>המצגת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מהו הגיוס המשותף?</a:t>
            </a:r>
          </a:p>
          <a:p>
            <a:pPr>
              <a:lnSpc>
                <a:spcPct val="150000"/>
              </a:lnSpc>
            </a:pPr>
            <a:r>
              <a:rPr lang="he-IL" dirty="0"/>
              <a:t>מצב הגיוסים והנרשמים היום ובעבר</a:t>
            </a:r>
          </a:p>
          <a:p>
            <a:pPr>
              <a:lnSpc>
                <a:spcPct val="150000"/>
              </a:lnSpc>
            </a:pPr>
            <a:r>
              <a:rPr lang="he-IL" dirty="0"/>
              <a:t>הצורך בגיוס המשותף</a:t>
            </a:r>
          </a:p>
          <a:p>
            <a:pPr>
              <a:lnSpc>
                <a:spcPct val="150000"/>
              </a:lnSpc>
            </a:pPr>
            <a:r>
              <a:rPr lang="he-IL" dirty="0"/>
              <a:t>פורמטים שונים ליום הגיוס</a:t>
            </a:r>
          </a:p>
          <a:p>
            <a:pPr>
              <a:lnSpc>
                <a:spcPct val="150000"/>
              </a:lnSpc>
            </a:pPr>
            <a:r>
              <a:rPr lang="he-IL" dirty="0"/>
              <a:t>נהלים בגיוס המשותף</a:t>
            </a:r>
          </a:p>
          <a:p>
            <a:pPr>
              <a:lnSpc>
                <a:spcPct val="150000"/>
              </a:lnSpc>
            </a:pPr>
            <a:r>
              <a:rPr lang="he-IL" dirty="0"/>
              <a:t>שיטת הרישום והרשמים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6" name="מלבן 5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8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49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 flipH="1">
            <a:off x="-854075" y="704850"/>
            <a:ext cx="2336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idx="1"/>
          </p:nvPr>
        </p:nvSpPr>
        <p:spPr>
          <a:xfrm>
            <a:off x="395536" y="836713"/>
            <a:ext cx="8496944" cy="4968552"/>
          </a:xfrm>
        </p:spPr>
        <p:txBody>
          <a:bodyPr>
            <a:normAutofit/>
          </a:bodyPr>
          <a:lstStyle/>
          <a:p>
            <a:pPr marL="274638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מטה הגיוס המשותף הוקם כדי לענות על צורך של המכינות מחד, ובתי הספר מאידך, לרכז את נושא הגיוס כך שמערך הגיוסים יפעל בסנכרון </a:t>
            </a:r>
            <a:r>
              <a:rPr lang="he-IL" sz="1800" b="1" dirty="0">
                <a:latin typeface="David" pitchFamily="34" charset="-79"/>
                <a:cs typeface="David" pitchFamily="34" charset="-79"/>
              </a:rPr>
              <a:t>ומתוך שיתוף פעולה ולא כל אחד לעצמו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מטה הגיוס המשותף הוא הצינור המקשר בין בתי הספר לבין המכינות הקד"צ החילוניות והמעורבות.  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ראשית, באחריות המטה ליצור קשר עם בתי הספר </a:t>
            </a:r>
            <a:r>
              <a:rPr lang="he-IL" sz="1800" b="1" dirty="0">
                <a:latin typeface="David" pitchFamily="34" charset="-79"/>
                <a:cs typeface="David" pitchFamily="34" charset="-79"/>
              </a:rPr>
              <a:t>ולתאם ימי חשיפה למכינות קד"צ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עבור תלמידי כיתות יב' .  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שנית, על המטה </a:t>
            </a:r>
            <a:r>
              <a:rPr lang="he-IL" sz="1800" b="1" dirty="0">
                <a:latin typeface="David" pitchFamily="34" charset="-79"/>
                <a:cs typeface="David" pitchFamily="34" charset="-79"/>
              </a:rPr>
              <a:t>להפיץ את כלל אירועי החשיפה למכינות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ולדאוג שתגיע נציגות של מספר מכינות לכל יום חשיפה.</a:t>
            </a:r>
          </a:p>
          <a:p>
            <a:pPr marL="274638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יום החשיפה כולל הסבר כללי על "מכינות קדם צבאיות", אפשרות להסבר ספציפי על כל מכינה ומענה על שאלות של התלמידים בנושא. 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he-IL" dirty="0"/>
          </a:p>
        </p:txBody>
      </p:sp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הסבר כללי על הגיוס המשותף</a:t>
            </a:r>
          </a:p>
        </p:txBody>
      </p:sp>
      <p:grpSp>
        <p:nvGrpSpPr>
          <p:cNvPr id="21" name="קבוצה 20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22" name="מלבן 21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3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24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David" pitchFamily="34" charset="-79"/>
                <a:ea typeface="+mn-ea"/>
                <a:cs typeface="David" pitchFamily="34" charset="-79"/>
              </a:rPr>
              <a:t>נרשמי הגיוס המשותף בשנים </a:t>
            </a:r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האחרונות</a:t>
            </a:r>
          </a:p>
        </p:txBody>
      </p:sp>
      <p:grpSp>
        <p:nvGrpSpPr>
          <p:cNvPr id="27" name="קבוצה 26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28" name="מלבן 27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9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30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578" name="AutoShape 2" descr="מציג את image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24580" name="AutoShape 4" descr="מציג את image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337630" y="5589240"/>
            <a:ext cx="4536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itchFamily="34" charset="-79"/>
                <a:cs typeface="David" pitchFamily="34" charset="-79"/>
              </a:rPr>
              <a:t>פחות גיוסים- עליה במספר הנרשמים</a:t>
            </a:r>
          </a:p>
        </p:txBody>
      </p:sp>
      <p:graphicFrame>
        <p:nvGraphicFramePr>
          <p:cNvPr id="15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74809"/>
              </p:ext>
            </p:extLst>
          </p:nvPr>
        </p:nvGraphicFramePr>
        <p:xfrm>
          <a:off x="251520" y="672253"/>
          <a:ext cx="8229600" cy="494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944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12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6" name="מלבן 15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9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9024" y="692696"/>
            <a:ext cx="8784976" cy="2477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638" indent="-274638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e-IL" dirty="0">
                <a:latin typeface="David" pitchFamily="34" charset="-79"/>
                <a:cs typeface="David" pitchFamily="34" charset="-79"/>
              </a:rPr>
              <a:t>הרצאה של ראש מכינה/מדריך ותיק</a:t>
            </a:r>
          </a:p>
          <a:p>
            <a:pPr marL="274638" indent="-274638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e-IL" dirty="0">
                <a:latin typeface="David" pitchFamily="34" charset="-79"/>
                <a:cs typeface="David" pitchFamily="34" charset="-79"/>
              </a:rPr>
              <a:t>פאנל של נציגים ממסגרות שונות (מכינות וש"ש)</a:t>
            </a:r>
          </a:p>
          <a:p>
            <a:pPr marL="274638" indent="-274638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e-IL" dirty="0">
                <a:latin typeface="David" pitchFamily="34" charset="-79"/>
                <a:cs typeface="David" pitchFamily="34" charset="-79"/>
              </a:rPr>
              <a:t>כניסה לכיתות</a:t>
            </a:r>
          </a:p>
          <a:p>
            <a:pPr marL="274638" indent="-274638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e-IL" dirty="0">
                <a:latin typeface="David" pitchFamily="34" charset="-79"/>
                <a:cs typeface="David" pitchFamily="34" charset="-79"/>
              </a:rPr>
              <a:t>שולחנות עגולים</a:t>
            </a:r>
          </a:p>
          <a:p>
            <a:pPr marL="274638" indent="-274638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e-IL" b="1" dirty="0">
                <a:latin typeface="David" pitchFamily="34" charset="-79"/>
                <a:cs typeface="David" pitchFamily="34" charset="-79"/>
              </a:rPr>
              <a:t>בכל גיוס יערך שוק דוכנים- בו תתבצע ההרשמה</a:t>
            </a:r>
          </a:p>
        </p:txBody>
      </p:sp>
      <p:pic>
        <p:nvPicPr>
          <p:cNvPr id="14" name="תמונה 13" descr="2013-12-10 11.41.51.jpg"/>
          <p:cNvPicPr>
            <a:picLocks noChangeAspect="1"/>
          </p:cNvPicPr>
          <p:nvPr/>
        </p:nvPicPr>
        <p:blipFill>
          <a:blip r:embed="rId4" cstate="print"/>
          <a:srcRect t="7875"/>
          <a:stretch>
            <a:fillRect/>
          </a:stretch>
        </p:blipFill>
        <p:spPr>
          <a:xfrm>
            <a:off x="395536" y="3417422"/>
            <a:ext cx="3528392" cy="2504473"/>
          </a:xfrm>
          <a:prstGeom prst="rect">
            <a:avLst/>
          </a:prstGeom>
        </p:spPr>
      </p:pic>
      <p:pic>
        <p:nvPicPr>
          <p:cNvPr id="3074" name="Picture 2" descr="C:\Users\Tali\Desktop\גיוס משותף\כל מיני\img423871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95536" y="764704"/>
            <a:ext cx="3528392" cy="2378070"/>
          </a:xfrm>
          <a:prstGeom prst="rect">
            <a:avLst/>
          </a:prstGeom>
          <a:noFill/>
        </p:spPr>
      </p:pic>
      <p:sp>
        <p:nvSpPr>
          <p:cNvPr id="18" name="כותרת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פורמטים של גיוסים</a:t>
            </a:r>
          </a:p>
        </p:txBody>
      </p:sp>
      <p:pic>
        <p:nvPicPr>
          <p:cNvPr id="3075" name="Picture 3" descr="C:\Users\Tali\Desktop\גיוס משותף\כל מיני\תמונות למצגת פתיחת שנה\1e73e7_a80586d0edf8478b9550dcc961c9d05b.jpg_srz_652_284_75_22_0.50_1.20_0.00_jpg_s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1982" y="3645024"/>
            <a:ext cx="4408490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4"/>
          <p:cNvSpPr>
            <a:spLocks noGrp="1"/>
          </p:cNvSpPr>
          <p:nvPr>
            <p:ph sz="half" idx="1"/>
          </p:nvPr>
        </p:nvSpPr>
        <p:spPr>
          <a:xfrm>
            <a:off x="323528" y="44624"/>
            <a:ext cx="8640960" cy="5832648"/>
          </a:xfrm>
        </p:spPr>
        <p:txBody>
          <a:bodyPr>
            <a:noAutofit/>
          </a:bodyPr>
          <a:lstStyle/>
          <a:p>
            <a:pPr marL="274638" indent="-274638">
              <a:lnSpc>
                <a:spcPct val="150000"/>
              </a:lnSpc>
              <a:buNone/>
            </a:pPr>
            <a:r>
              <a:rPr lang="he-IL" sz="1800" b="1" u="sng" dirty="0">
                <a:solidFill>
                  <a:schemeClr val="accent4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הרצאה פותחת:</a:t>
            </a:r>
            <a:endParaRPr lang="en-US" sz="1800" b="1" u="sng" dirty="0">
              <a:solidFill>
                <a:schemeClr val="accent4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הרצאה יכולה להיות של </a:t>
            </a:r>
            <a:r>
              <a:rPr lang="he-IL" sz="1800" b="1" dirty="0">
                <a:latin typeface="David" pitchFamily="34" charset="-79"/>
                <a:cs typeface="David" pitchFamily="34" charset="-79"/>
              </a:rPr>
              <a:t>ראש מכינה או של מדריך ותיק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, לאחר שצפה בהרצאות אחרות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על ההרצאה להסביר בצורה </a:t>
            </a:r>
            <a:r>
              <a:rPr lang="he-IL" sz="1800" b="1" dirty="0">
                <a:latin typeface="David" pitchFamily="34" charset="-79"/>
                <a:cs typeface="David" pitchFamily="34" charset="-79"/>
              </a:rPr>
              <a:t>מקצועית, מעניינת וממוקדת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על המכינות.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יש להקדיש בסוף ההרצאה מספר דקות להסבר על שיטת </a:t>
            </a:r>
            <a:r>
              <a:rPr lang="he-IL" sz="1800" b="1" dirty="0">
                <a:latin typeface="David" pitchFamily="34" charset="-79"/>
                <a:cs typeface="David" pitchFamily="34" charset="-79"/>
              </a:rPr>
              <a:t>הרישום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למכינות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ראש מכינה שמעוניין להרצות בבתי ספר מסוימים ישלח אליי את בתי הספר אשר הוא מעוניין להופיע בהם כמה שיותר מוקדם כדי להבטיח את מקומו.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המרצה הפותח הוא </a:t>
            </a:r>
            <a:r>
              <a:rPr lang="he-IL" sz="1800" b="1" dirty="0">
                <a:latin typeface="David" pitchFamily="34" charset="-79"/>
                <a:cs typeface="David" pitchFamily="34" charset="-79"/>
              </a:rPr>
              <a:t>האחראי על כלל הגיוס ויש להישמע להנחיותיו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רצוי שהמרצה יקצה זמן ל2-3 מכינאים לספר חוויות ייחודיות שלהם מהמכינה</a:t>
            </a:r>
          </a:p>
          <a:p>
            <a:pPr marL="274638" lvl="0" indent="-274638">
              <a:lnSpc>
                <a:spcPct val="150000"/>
              </a:lnSpc>
            </a:pPr>
            <a:endParaRPr lang="he-IL" sz="1800" dirty="0">
              <a:latin typeface="David" pitchFamily="34" charset="-79"/>
              <a:cs typeface="David" pitchFamily="34" charset="-79"/>
            </a:endParaRPr>
          </a:p>
          <a:p>
            <a:pPr marL="274638" indent="-274638">
              <a:lnSpc>
                <a:spcPct val="150000"/>
              </a:lnSpc>
              <a:buNone/>
            </a:pPr>
            <a:r>
              <a:rPr lang="he-IL" sz="1800" b="1" u="sng" dirty="0">
                <a:solidFill>
                  <a:schemeClr val="accent4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מעבר בכיתות: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יש להסביר באופן כללי על מכינות ולאחר מכן לתת דוגמא לייחודיות המכינה שלכם. 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buNone/>
            </a:pPr>
            <a:r>
              <a:rPr lang="he-IL" sz="1800" b="1" u="sng" dirty="0">
                <a:solidFill>
                  <a:srgbClr val="8064A2">
                    <a:lumMod val="75000"/>
                  </a:srgbClr>
                </a:solidFill>
                <a:latin typeface="David" pitchFamily="34" charset="-79"/>
                <a:cs typeface="David" pitchFamily="34" charset="-79"/>
              </a:rPr>
              <a:t>שולחנות עגולים: </a:t>
            </a:r>
            <a:r>
              <a:rPr lang="he-IL" sz="1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דיון במסגרת אינטימית ואפשרות למענה על שאלות באופן בלתי אמצעי.</a:t>
            </a:r>
            <a:endParaRPr lang="en-US" sz="1800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  <a:buNone/>
            </a:pPr>
            <a:endParaRPr lang="en-US" sz="1800" dirty="0"/>
          </a:p>
          <a:p>
            <a:pPr marL="274638" indent="-274638">
              <a:buNone/>
            </a:pPr>
            <a:endParaRPr lang="en-US" sz="1800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8" name="מלבן 7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1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נהלי</a:t>
            </a:r>
            <a:r>
              <a:rPr lang="he-IL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</a:t>
            </a:r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הגיוס</a:t>
            </a:r>
            <a:r>
              <a:rPr lang="he-IL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</a:t>
            </a:r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המשותף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683568" y="476672"/>
            <a:ext cx="8280920" cy="5400600"/>
          </a:xfrm>
        </p:spPr>
        <p:txBody>
          <a:bodyPr>
            <a:normAutofit fontScale="92500" lnSpcReduction="20000"/>
          </a:bodyPr>
          <a:lstStyle/>
          <a:p>
            <a:pPr marL="274638" indent="-274638">
              <a:lnSpc>
                <a:spcPct val="150000"/>
              </a:lnSpc>
              <a:buNone/>
            </a:pPr>
            <a:r>
              <a:rPr lang="he-IL" sz="1800" b="1" u="sng" dirty="0">
                <a:solidFill>
                  <a:schemeClr val="accent4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התנהלות כללית: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כל מכינה שמעוניינת להגיע לגיוס כלשהו- עליה להודיע לי עד שבוע מראש דרך המייל.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כל מכינה אחראית לבדוק בעצמה את עדכון הגיוסים ב-</a:t>
            </a:r>
            <a:r>
              <a:rPr lang="en-US" sz="1600" dirty="0">
                <a:latin typeface="David" pitchFamily="34" charset="-79"/>
                <a:cs typeface="David" pitchFamily="34" charset="-79"/>
              </a:rPr>
              <a:t>Google docs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 ולראות שינויים לא מתקבלת התראה על שינויים- שינויים אחרונים יסומנו באדום.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אם אתם לא רשומים בטבלה סימן שלא ראיתי את המייל ששלחתם לי.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מכינאים שיוצאים לגיוס צריכים להיות מצוידים בכל המידע שמופיע בעדכון.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ערב לפני הגיוס על המכינאים שיוצאים לגיוס ליידע את האחראי על הגיוס (שמספרו מופיע בעדכון הגיוסים)</a:t>
            </a:r>
          </a:p>
          <a:p>
            <a:pPr marL="274638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כאשר גיוס מתבטל יום לפני מועדו, יקבל נציג בכל מכינה </a:t>
            </a:r>
            <a:r>
              <a:rPr lang="en-US" sz="1600" dirty="0">
                <a:latin typeface="David" pitchFamily="34" charset="-79"/>
                <a:cs typeface="David" pitchFamily="34" charset="-79"/>
              </a:rPr>
              <a:t> SMS 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על כך .</a:t>
            </a:r>
          </a:p>
          <a:p>
            <a:pPr marL="274638" lvl="0" indent="-274638">
              <a:lnSpc>
                <a:spcPct val="150000"/>
              </a:lnSpc>
            </a:pPr>
            <a:r>
              <a:rPr lang="he-IL" sz="1600" b="1" u="sng" dirty="0">
                <a:latin typeface="David" pitchFamily="34" charset="-79"/>
                <a:cs typeface="David" pitchFamily="34" charset="-79"/>
              </a:rPr>
              <a:t>אין לאחר לתדרוכים! 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תדרוך הוא חלק מהגיוס ויש לקחת זאת בחשבון בהיערכות לגיוס.</a:t>
            </a:r>
            <a:endParaRPr lang="he-IL" sz="1600" b="1" u="sng" dirty="0"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חשוב לשמור על אווירה של </a:t>
            </a:r>
            <a:r>
              <a:rPr lang="he-IL" sz="1600" b="1" dirty="0">
                <a:latin typeface="David" pitchFamily="34" charset="-79"/>
                <a:cs typeface="David" pitchFamily="34" charset="-79"/>
              </a:rPr>
              <a:t>שיתוף פעולה 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ולא של תחרותיות- ככה כולם יוצאים נשכרים.</a:t>
            </a:r>
          </a:p>
          <a:p>
            <a:pPr marL="274638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חשוב במהלך הגיוס להתנהג בכבוד ולהגיע לגיוס בלבוש ראוי.</a:t>
            </a:r>
            <a:endParaRPr lang="he-IL" sz="1600" u="sng" dirty="0"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במידה ושואלים אתכם על מכינות אחרות- תפנו את התלמידים לדוכנים השונים או לאינטרנט למידע נוסף.</a:t>
            </a:r>
          </a:p>
          <a:p>
            <a:pPr marL="274638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המטרה שלנו היא משותפת- לגרום לכמה שיותר תלמידים להכיר את המכינות ולבחור במכינה הקדם צבאית כשנת היג' שלהם. אין מכינות טובות יותר או פחות- אלא מכינות שונות שמתאימות לאנשים שונים.</a:t>
            </a:r>
          </a:p>
          <a:p>
            <a:pPr marL="274638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אם בוגרים מגיעים לבי"ס שלהם- מעולה. רק שימו לב שהם נותנים מקום ומתנהגים בכבוד לשאר הנציגים. </a:t>
            </a:r>
            <a:endParaRPr lang="en-US" sz="1600" dirty="0">
              <a:latin typeface="David" pitchFamily="34" charset="-79"/>
              <a:cs typeface="David" pitchFamily="34" charset="-79"/>
            </a:endParaRPr>
          </a:p>
          <a:p>
            <a:pPr marL="274638" indent="-274638">
              <a:lnSpc>
                <a:spcPct val="150000"/>
              </a:lnSpc>
            </a:pPr>
            <a:endParaRPr lang="en-US" sz="16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None/>
            </a:pPr>
            <a:endParaRPr lang="he-IL" sz="1400" b="1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None/>
            </a:pPr>
            <a:endParaRPr lang="he-IL" sz="14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None/>
            </a:pPr>
            <a:endParaRPr lang="he-IL" sz="1400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13" name="קבוצה 12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6" name="מלבן 15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9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476672"/>
            <a:ext cx="8676456" cy="5472608"/>
          </a:xfrm>
        </p:spPr>
        <p:txBody>
          <a:bodyPr>
            <a:noAutofit/>
          </a:bodyPr>
          <a:lstStyle/>
          <a:p>
            <a:pPr marL="274638" indent="-274638">
              <a:lnSpc>
                <a:spcPct val="150000"/>
              </a:lnSpc>
            </a:pPr>
            <a:r>
              <a:rPr lang="he-IL" sz="1600" u="sng" dirty="0">
                <a:latin typeface="David" pitchFamily="34" charset="-79"/>
                <a:cs typeface="David" pitchFamily="34" charset="-79"/>
              </a:rPr>
              <a:t>פגישות המטה המשותף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 – יתקיימו כאחת לחודש בימי ראשון בשעה 11:00 בתל אביב במשרדי האגף הביטחוני חברתי (רח' לאונרדו דה וינצ'י 9- קומה 2). </a:t>
            </a:r>
            <a:r>
              <a:rPr lang="he-IL" sz="1600" b="1" dirty="0">
                <a:latin typeface="David" pitchFamily="34" charset="-79"/>
                <a:cs typeface="David" pitchFamily="34" charset="-79"/>
              </a:rPr>
              <a:t>על כל מכינה לשלוח נציג </a:t>
            </a:r>
            <a:r>
              <a:rPr lang="he-IL" sz="1600" b="1" u="sng" dirty="0">
                <a:latin typeface="David" pitchFamily="34" charset="-79"/>
                <a:cs typeface="David" pitchFamily="34" charset="-79"/>
              </a:rPr>
              <a:t>קבוע</a:t>
            </a:r>
            <a:r>
              <a:rPr lang="he-IL" sz="1600" b="1" dirty="0">
                <a:latin typeface="David" pitchFamily="34" charset="-79"/>
                <a:cs typeface="David" pitchFamily="34" charset="-79"/>
              </a:rPr>
              <a:t> לישיבות.</a:t>
            </a:r>
          </a:p>
          <a:p>
            <a:pPr marL="274638" indent="-274638">
              <a:lnSpc>
                <a:spcPct val="150000"/>
              </a:lnSpc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לפני כל ישיבה של המטה המשותף יש לערוך ישיבה של צוות גיוס</a:t>
            </a:r>
            <a:r>
              <a:rPr lang="en-US" sz="1600" dirty="0">
                <a:latin typeface="David" pitchFamily="34" charset="-79"/>
                <a:cs typeface="David" pitchFamily="34" charset="-79"/>
              </a:rPr>
              <a:t>: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 מסקנות, הפקת לקחים מהגיוסים האחרונים.</a:t>
            </a:r>
            <a:endParaRPr lang="he-IL" sz="1600" b="1" u="sng" dirty="0">
              <a:solidFill>
                <a:schemeClr val="accent4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274638" indent="-274638">
              <a:lnSpc>
                <a:spcPct val="150000"/>
              </a:lnSpc>
            </a:pPr>
            <a:r>
              <a:rPr lang="he-IL" sz="1600" b="1" u="sng" dirty="0">
                <a:solidFill>
                  <a:schemeClr val="accent4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תאריכי הפגישות</a:t>
            </a:r>
            <a:r>
              <a:rPr lang="he-IL" sz="1600" b="1" dirty="0">
                <a:solidFill>
                  <a:schemeClr val="accent4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: </a:t>
            </a:r>
            <a:r>
              <a:rPr lang="he-IL" sz="1600" b="1" dirty="0">
                <a:latin typeface="David" pitchFamily="34" charset="-79"/>
                <a:cs typeface="David" pitchFamily="34" charset="-79"/>
              </a:rPr>
              <a:t>13.9-פתיחת שנה    22.10      19.11     24.12 - סיכום שנה</a:t>
            </a:r>
          </a:p>
          <a:p>
            <a:pPr marL="274638" indent="-274638">
              <a:lnSpc>
                <a:spcPct val="150000"/>
              </a:lnSpc>
              <a:buClr>
                <a:schemeClr val="accent1"/>
              </a:buClr>
              <a:buSzPct val="80000"/>
              <a:buNone/>
            </a:pPr>
            <a:r>
              <a:rPr lang="he-IL" sz="1800" b="1" u="sng" dirty="0">
                <a:solidFill>
                  <a:schemeClr val="accent4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תיאום מול בתי ספר:</a:t>
            </a:r>
            <a:endParaRPr lang="en-US" sz="1800" b="1" u="sng" dirty="0">
              <a:solidFill>
                <a:schemeClr val="accent4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274638" lvl="0" indent="-274638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e-IL" sz="16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אין לתאם כניסה עצמאית של מכינה לבית ספר אשר נמצא כפוטנציאל לגיוס המשותף אלא רק לאחר קיום הגיוס המשותף בו.</a:t>
            </a:r>
          </a:p>
          <a:p>
            <a:pPr marL="274638" lvl="0" indent="-274638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אם יצרתם קשר עם בית ספר שלא בטבלת הגיוסים- יש להציע לו הגעה של הגיוס המשותף ולהסביר לו את החשיבות בהגעה של מספר מכינות. במידה והם מעוניינים יש להפנות אותם אלי.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David" pitchFamily="34" charset="-79"/>
              <a:cs typeface="David" pitchFamily="34" charset="-79"/>
            </a:endParaRPr>
          </a:p>
          <a:p>
            <a:pPr lvl="0">
              <a:lnSpc>
                <a:spcPct val="120000"/>
              </a:lnSpc>
            </a:pPr>
            <a:endParaRPr lang="en-US" sz="1400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20000"/>
              </a:lnSpc>
            </a:pPr>
            <a:endParaRPr lang="he-IL" sz="1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097958"/>
            <a:ext cx="6624736" cy="88537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latin typeface="David" pitchFamily="34" charset="-79"/>
                <a:cs typeface="David" pitchFamily="34" charset="-79"/>
              </a:rPr>
              <a:t>מכינות שלא תתנהלנה לפי הנהלים, ושגם לאחר פנייה ואזהרה ימשיכו לחרוג מהן, לא תוכלנה להמשיך להשתתף בגיוסים של המטה המשותף.</a:t>
            </a:r>
            <a:endParaRPr lang="he-IL" dirty="0"/>
          </a:p>
        </p:txBody>
      </p:sp>
      <p:grpSp>
        <p:nvGrpSpPr>
          <p:cNvPr id="12" name="קבוצה 11"/>
          <p:cNvGrpSpPr/>
          <p:nvPr/>
        </p:nvGrpSpPr>
        <p:grpSpPr>
          <a:xfrm>
            <a:off x="0" y="5832648"/>
            <a:ext cx="9144000" cy="1040943"/>
            <a:chOff x="0" y="5832648"/>
            <a:chExt cx="9144000" cy="1040943"/>
          </a:xfrm>
        </p:grpSpPr>
        <p:sp>
          <p:nvSpPr>
            <p:cNvPr id="15" name="מלבן 14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ln>
              <a:noFill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Line 1"/>
            <p:cNvSpPr>
              <a:spLocks noChangeShapeType="1"/>
            </p:cNvSpPr>
            <p:nvPr/>
          </p:nvSpPr>
          <p:spPr bwMode="auto">
            <a:xfrm>
              <a:off x="0" y="5832648"/>
              <a:ext cx="91440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pic>
          <p:nvPicPr>
            <p:cNvPr id="17" name="Picture 2" descr="C:\Users\Tali\Desktop\גיוס משותף\כל מיני\logo_mechinot_he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t="22519" b="19814"/>
            <a:stretch>
              <a:fillRect/>
            </a:stretch>
          </p:blipFill>
          <p:spPr bwMode="auto">
            <a:xfrm>
              <a:off x="6588224" y="5878244"/>
              <a:ext cx="2448272" cy="99534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0" y="6093296"/>
              <a:ext cx="6588224" cy="764704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אורנים, דואר טבעון 36006. טל':04-9838753 (שלוחה 212), 052-8204786 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</a:pPr>
              <a:r>
                <a:rPr lang="he-IL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פקס: 04-9530768, דוא"ל: </a:t>
              </a:r>
              <a:r>
                <a:rPr lang="en-US" sz="1200" dirty="0">
                  <a:latin typeface="Calibri" pitchFamily="34" charset="0"/>
                  <a:ea typeface="Calibri" pitchFamily="34" charset="0"/>
                  <a:cs typeface="Guttman David" pitchFamily="2" charset="-79"/>
                </a:rPr>
                <a:t>giusmechinot@gmail.com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כותרת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e-IL" sz="3000" b="1" cap="all" dirty="0">
                <a:ln w="1905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David" pitchFamily="34" charset="-79"/>
                <a:ea typeface="+mn-ea"/>
                <a:cs typeface="David" pitchFamily="34" charset="-79"/>
              </a:rPr>
              <a:t>נהלים - המשך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35582</TotalTime>
  <Words>1725</Words>
  <Application>Microsoft Office PowerPoint</Application>
  <PresentationFormat>‫הצגה על המסך (4:3)</PresentationFormat>
  <Paragraphs>183</Paragraphs>
  <Slides>19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Arial</vt:lpstr>
      <vt:lpstr>BN Bilbo</vt:lpstr>
      <vt:lpstr>Calibri</vt:lpstr>
      <vt:lpstr>Courier New</vt:lpstr>
      <vt:lpstr>David</vt:lpstr>
      <vt:lpstr>Guttman David</vt:lpstr>
      <vt:lpstr>Times New Roman</vt:lpstr>
      <vt:lpstr>Wingdings 2</vt:lpstr>
      <vt:lpstr>ערכת נושא Office</vt:lpstr>
      <vt:lpstr>מצגת של PowerPoint‏</vt:lpstr>
      <vt:lpstr>מצגת של PowerPoint‏</vt:lpstr>
      <vt:lpstr>עיקרי המצגת</vt:lpstr>
      <vt:lpstr>הסבר כללי על הגיוס המשותף</vt:lpstr>
      <vt:lpstr>נרשמי הגיוס המשותף בשנים האחרונות</vt:lpstr>
      <vt:lpstr>פורמטים של גיוסים</vt:lpstr>
      <vt:lpstr>מצגת של PowerPoint‏</vt:lpstr>
      <vt:lpstr>נהלי הגיוס המשותף</vt:lpstr>
      <vt:lpstr>נהלים - המשך</vt:lpstr>
      <vt:lpstr>מצגת של PowerPoint‏</vt:lpstr>
      <vt:lpstr>מצגת של PowerPoint‏</vt:lpstr>
      <vt:lpstr>שיטת הרישום החדשה של מועצת המכינות</vt:lpstr>
      <vt:lpstr>מצגת של PowerPoint‏</vt:lpstr>
      <vt:lpstr>עם איזה קבצים אנחנו עובדים?</vt:lpstr>
      <vt:lpstr>מצגת של PowerPoint‏</vt:lpstr>
      <vt:lpstr>מצגת של PowerPoint‏</vt:lpstr>
      <vt:lpstr>מצגת של PowerPoint‏</vt:lpstr>
      <vt:lpstr>מצגת של PowerPoint‏</vt:lpstr>
      <vt:lpstr>שתהיה שנה  מוצלחת לכולם!!!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מטה הגיוס המשותף תשע"ד 2014</dc:title>
  <dc:creator>Tali</dc:creator>
  <cp:lastModifiedBy>יערה שור</cp:lastModifiedBy>
  <cp:revision>376</cp:revision>
  <dcterms:created xsi:type="dcterms:W3CDTF">2013-09-16T14:57:56Z</dcterms:created>
  <dcterms:modified xsi:type="dcterms:W3CDTF">2017-09-14T12:20:47Z</dcterms:modified>
</cp:coreProperties>
</file>